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6" r:id="rId15"/>
    <p:sldId id="281" r:id="rId16"/>
    <p:sldId id="271" r:id="rId17"/>
    <p:sldId id="273" r:id="rId18"/>
    <p:sldId id="275" r:id="rId19"/>
    <p:sldId id="277" r:id="rId20"/>
    <p:sldId id="280" r:id="rId21"/>
    <p:sldId id="278" r:id="rId22"/>
    <p:sldId id="279" r:id="rId23"/>
    <p:sldId id="274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>
        <p:scale>
          <a:sx n="111" d="100"/>
          <a:sy n="111" d="100"/>
        </p:scale>
        <p:origin x="298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64DBF-09F8-438C-90F2-20AB6CE44BC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E7D83-E861-4597-BF30-589E9A309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6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21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8472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76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4504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73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68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6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0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3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52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1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5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7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F7CBAF1-36CF-465E-A877-B8F6BB408D1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90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uleof6ix.fieldofscience.com/2012/02/ethics-of-vaccination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who.int/news-room/fact-sheets/detail/measl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F0A0-455D-4CC6-A0C1-4912EF8FE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272844"/>
            <a:ext cx="8001000" cy="2971801"/>
          </a:xfrm>
        </p:spPr>
        <p:txBody>
          <a:bodyPr/>
          <a:lstStyle/>
          <a:p>
            <a:r>
              <a:rPr lang="en-US" dirty="0"/>
              <a:t>To vax or not?</a:t>
            </a:r>
            <a:br>
              <a:rPr lang="en-US" dirty="0"/>
            </a:br>
            <a:r>
              <a:rPr lang="en-US" dirty="0"/>
              <a:t>A survey of global health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48B74-A77F-4831-9070-A1D4D53F2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980038"/>
            <a:ext cx="6400800" cy="144306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Shuja Sajjad</a:t>
            </a:r>
          </a:p>
          <a:p>
            <a:r>
              <a:rPr lang="en-US" sz="2000" dirty="0">
                <a:solidFill>
                  <a:srgbClr val="FF0000"/>
                </a:solidFill>
              </a:rPr>
              <a:t>Kyaw Lynn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Jose Ramses Sanchez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FBFC4-CC2B-4B2C-8DA7-0EE583AC7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04139" y="2792387"/>
            <a:ext cx="4578144" cy="30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3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D65B3-6DAB-4706-8F02-785B9EB6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4FE17-3F91-43F4-92F6-48778EF2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054"/>
            <a:ext cx="12192000" cy="4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7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D65B3-6DAB-4706-8F02-785B9EB6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C06A5-CB79-46F8-8A60-89A15D468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46"/>
            <a:ext cx="12192000" cy="592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5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D65B3-6DAB-4706-8F02-785B9EB6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163D7-CB3B-45D3-BE0E-6820B2A1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064"/>
            <a:ext cx="12192000" cy="47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0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CE0947-7431-4DDD-9FA9-57E1DBC64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97" y="1031487"/>
            <a:ext cx="7317990" cy="4878660"/>
          </a:xfrm>
        </p:spPr>
      </p:pic>
    </p:spTree>
    <p:extLst>
      <p:ext uri="{BB962C8B-B14F-4D97-AF65-F5344CB8AC3E}">
        <p14:creationId xmlns:p14="http://schemas.microsoft.com/office/powerpoint/2010/main" val="315558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186C-9B53-4FB0-8D9E-92370D0B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943" y="99948"/>
            <a:ext cx="8534400" cy="1171704"/>
          </a:xfrm>
        </p:spPr>
        <p:txBody>
          <a:bodyPr/>
          <a:lstStyle/>
          <a:p>
            <a:pPr algn="ctr"/>
            <a:r>
              <a:rPr lang="en-US" dirty="0"/>
              <a:t>Data analysis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CA91722-704B-4A59-8E98-F0FBBC569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75" y="1567240"/>
            <a:ext cx="8709250" cy="3723520"/>
          </a:xfrm>
        </p:spPr>
      </p:pic>
    </p:spTree>
    <p:extLst>
      <p:ext uri="{BB962C8B-B14F-4D97-AF65-F5344CB8AC3E}">
        <p14:creationId xmlns:p14="http://schemas.microsoft.com/office/powerpoint/2010/main" val="3312344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82" y="-39030"/>
            <a:ext cx="9363036" cy="10711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Analysis</a:t>
            </a:r>
            <a:br>
              <a:rPr lang="en-US" dirty="0"/>
            </a:br>
            <a:r>
              <a:rPr lang="en-US" dirty="0"/>
              <a:t>Immunization rates vs infant mortality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CE0947-7431-4DDD-9FA9-57E1DBC64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00" y="914399"/>
            <a:ext cx="542210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5177-8F14-4710-B33B-832114FD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69" y="4628879"/>
            <a:ext cx="6506654" cy="2120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F154A-81AB-4600-AB74-AD5DFEFC16C5}"/>
              </a:ext>
            </a:extLst>
          </p:cNvPr>
          <p:cNvSpPr txBox="1"/>
          <p:nvPr/>
        </p:nvSpPr>
        <p:spPr>
          <a:xfrm>
            <a:off x="9188522" y="6319637"/>
            <a:ext cx="300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*Note negative r value*</a:t>
            </a:r>
          </a:p>
        </p:txBody>
      </p:sp>
    </p:spTree>
    <p:extLst>
      <p:ext uri="{BB962C8B-B14F-4D97-AF65-F5344CB8AC3E}">
        <p14:creationId xmlns:p14="http://schemas.microsoft.com/office/powerpoint/2010/main" val="2465653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analysis</a:t>
            </a:r>
            <a:br>
              <a:rPr lang="en-US" dirty="0"/>
            </a:br>
            <a:r>
              <a:rPr lang="en-US" dirty="0"/>
              <a:t>GNP and immunization rates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A21AC-E059-47CE-842A-D416947F1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FB99-9C94-4725-BF11-90952E65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8" y="973460"/>
            <a:ext cx="6953360" cy="3798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1054-49A9-4EAF-8660-95D8A83A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944" y="973460"/>
            <a:ext cx="4569884" cy="463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661C92-2D73-4A88-9532-AF19F2A0EE7C}"/>
              </a:ext>
            </a:extLst>
          </p:cNvPr>
          <p:cNvSpPr txBox="1"/>
          <p:nvPr/>
        </p:nvSpPr>
        <p:spPr>
          <a:xfrm>
            <a:off x="7569629" y="5754029"/>
            <a:ext cx="445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 – GNP (in millions of $)</a:t>
            </a:r>
          </a:p>
          <a:p>
            <a:r>
              <a:rPr lang="en-US" dirty="0"/>
              <a:t>Y axis – Measles Immunization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B9156-D282-4324-9425-BAF1A1778739}"/>
              </a:ext>
            </a:extLst>
          </p:cNvPr>
          <p:cNvSpPr txBox="1"/>
          <p:nvPr/>
        </p:nvSpPr>
        <p:spPr>
          <a:xfrm>
            <a:off x="150541" y="5014944"/>
            <a:ext cx="445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*Note positive r value*</a:t>
            </a:r>
          </a:p>
        </p:txBody>
      </p:sp>
    </p:spTree>
    <p:extLst>
      <p:ext uri="{BB962C8B-B14F-4D97-AF65-F5344CB8AC3E}">
        <p14:creationId xmlns:p14="http://schemas.microsoft.com/office/powerpoint/2010/main" val="1825517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8914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Immunization and infant mortality correlation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ED20A0A-F5C5-4B25-A34E-A37B0DE07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8" y="891479"/>
            <a:ext cx="4257907" cy="2838604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EFE33B4-A405-4B67-9D14-EF25AEEC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24" y="891479"/>
            <a:ext cx="4257907" cy="28386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37FC4C-E8DA-4855-9D78-CD43229D1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8" y="3931151"/>
            <a:ext cx="4257906" cy="28386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AC566A-DE71-46DE-9B9B-A6C3B67ED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24" y="3931151"/>
            <a:ext cx="4257906" cy="28386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0DE152-27A3-4A8B-8B10-BC45AD1BB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704" y="5091361"/>
            <a:ext cx="750991" cy="5181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B33848-6C84-4593-86CE-79E68C9FB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330" y="5078565"/>
            <a:ext cx="804767" cy="5309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2B139F-8078-453B-A404-B0F4365EF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285" y="2083729"/>
            <a:ext cx="748410" cy="4989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0374923-AAFC-4938-9BE8-F987A7FA0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330" y="2083729"/>
            <a:ext cx="865381" cy="5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8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A21AC-E059-47CE-842A-D416947F1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B31054-49A9-4EAF-8660-95D8A83A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56" y="1111462"/>
            <a:ext cx="4569884" cy="463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661C92-2D73-4A88-9532-AF19F2A0EE7C}"/>
              </a:ext>
            </a:extLst>
          </p:cNvPr>
          <p:cNvSpPr txBox="1"/>
          <p:nvPr/>
        </p:nvSpPr>
        <p:spPr>
          <a:xfrm>
            <a:off x="4547648" y="6172200"/>
            <a:ext cx="445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 – GNP ($)</a:t>
            </a:r>
          </a:p>
          <a:p>
            <a:r>
              <a:rPr lang="en-US" dirty="0"/>
              <a:t>Y axis – Measles Immunization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C8EFB-74B4-4CCD-9183-2B8C74C8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964" y="5752112"/>
            <a:ext cx="895350" cy="66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21BFA-E317-4480-A1A6-ED9C7A268FE9}"/>
              </a:ext>
            </a:extLst>
          </p:cNvPr>
          <p:cNvSpPr txBox="1"/>
          <p:nvPr/>
        </p:nvSpPr>
        <p:spPr>
          <a:xfrm>
            <a:off x="1806498" y="819040"/>
            <a:ext cx="1661532" cy="37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886F7-E911-45C0-AF45-041C712B4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892" y="1105887"/>
            <a:ext cx="4799312" cy="4669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A40196-AD88-45EE-B740-B95892B90FEF}"/>
              </a:ext>
            </a:extLst>
          </p:cNvPr>
          <p:cNvSpPr txBox="1"/>
          <p:nvPr/>
        </p:nvSpPr>
        <p:spPr>
          <a:xfrm>
            <a:off x="8603166" y="825190"/>
            <a:ext cx="140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Germany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06226D-858B-446F-A4E1-315C74429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881" y="5775347"/>
            <a:ext cx="1038225" cy="64351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162C03A-B403-4BDD-B760-3A8633C5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gnp</a:t>
            </a:r>
            <a:r>
              <a:rPr lang="en-US" dirty="0"/>
              <a:t> and Immunization rate correlation</a:t>
            </a:r>
          </a:p>
        </p:txBody>
      </p:sp>
    </p:spTree>
    <p:extLst>
      <p:ext uri="{BB962C8B-B14F-4D97-AF65-F5344CB8AC3E}">
        <p14:creationId xmlns:p14="http://schemas.microsoft.com/office/powerpoint/2010/main" val="375253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gnp</a:t>
            </a:r>
            <a:r>
              <a:rPr lang="en-US" dirty="0"/>
              <a:t> and Immunization rate correlation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A21AC-E059-47CE-842A-D416947F1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61C92-2D73-4A88-9532-AF19F2A0EE7C}"/>
              </a:ext>
            </a:extLst>
          </p:cNvPr>
          <p:cNvSpPr txBox="1"/>
          <p:nvPr/>
        </p:nvSpPr>
        <p:spPr>
          <a:xfrm>
            <a:off x="4547648" y="6172200"/>
            <a:ext cx="445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 – GNP ($)</a:t>
            </a:r>
          </a:p>
          <a:p>
            <a:r>
              <a:rPr lang="en-US" dirty="0"/>
              <a:t>Y axis – Measles Immunization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21BFA-E317-4480-A1A6-ED9C7A268FE9}"/>
              </a:ext>
            </a:extLst>
          </p:cNvPr>
          <p:cNvSpPr txBox="1"/>
          <p:nvPr/>
        </p:nvSpPr>
        <p:spPr>
          <a:xfrm>
            <a:off x="1806498" y="819040"/>
            <a:ext cx="1661532" cy="37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Brazil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40196-AD88-45EE-B740-B95892B90FEF}"/>
              </a:ext>
            </a:extLst>
          </p:cNvPr>
          <p:cNvSpPr txBox="1"/>
          <p:nvPr/>
        </p:nvSpPr>
        <p:spPr>
          <a:xfrm>
            <a:off x="8603166" y="825190"/>
            <a:ext cx="140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6183D-7EBA-4D91-ADD1-6C9CB474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1" y="1133475"/>
            <a:ext cx="4727003" cy="4591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51ADD-E92C-4C88-977A-F094F953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26" y="5738921"/>
            <a:ext cx="752475" cy="600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E3EF40-7265-4819-9AEE-39A740AE6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171" y="1106933"/>
            <a:ext cx="4639497" cy="4650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05D16A-0A0A-46F2-8FC1-C936FE095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749" y="5757971"/>
            <a:ext cx="8477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3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65EC-79FA-478F-83C9-2F64A816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73" y="54414"/>
            <a:ext cx="8534400" cy="1083321"/>
          </a:xfrm>
        </p:spPr>
        <p:txBody>
          <a:bodyPr/>
          <a:lstStyle/>
          <a:p>
            <a:pPr algn="ctr"/>
            <a:r>
              <a:rPr lang="en-US" dirty="0"/>
              <a:t>The current debate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821CF-C4A3-4253-BF47-87159BB8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0" y="2743063"/>
            <a:ext cx="6858000" cy="385762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DB35F-295F-4FFB-AECC-E8F1DCB28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73" y="1108177"/>
            <a:ext cx="6068005" cy="364080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AD7727-47DE-4C37-93EC-CF102E0E5B7C}"/>
              </a:ext>
            </a:extLst>
          </p:cNvPr>
          <p:cNvSpPr txBox="1"/>
          <p:nvPr/>
        </p:nvSpPr>
        <p:spPr>
          <a:xfrm>
            <a:off x="1622322" y="1755733"/>
            <a:ext cx="254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Ideology vs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D8ABC-338C-459F-B2E4-FB481D86703A}"/>
              </a:ext>
            </a:extLst>
          </p:cNvPr>
          <p:cNvSpPr txBox="1"/>
          <p:nvPr/>
        </p:nvSpPr>
        <p:spPr>
          <a:xfrm>
            <a:off x="8667135" y="5525730"/>
            <a:ext cx="199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Implications?</a:t>
            </a:r>
          </a:p>
        </p:txBody>
      </p:sp>
    </p:spTree>
    <p:extLst>
      <p:ext uri="{BB962C8B-B14F-4D97-AF65-F5344CB8AC3E}">
        <p14:creationId xmlns:p14="http://schemas.microsoft.com/office/powerpoint/2010/main" val="262375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7121-61F4-4635-BFE5-BCEFDA85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641" y="55756"/>
            <a:ext cx="8563822" cy="1299109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42D0A-38E8-4CC1-B20C-0E2CF855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904" y="1256486"/>
            <a:ext cx="6782729" cy="3852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822D04-2121-4828-863F-A1DC9E93E12E}"/>
              </a:ext>
            </a:extLst>
          </p:cNvPr>
          <p:cNvSpPr txBox="1"/>
          <p:nvPr/>
        </p:nvSpPr>
        <p:spPr>
          <a:xfrm>
            <a:off x="3624146" y="5514278"/>
            <a:ext cx="4945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But.....</a:t>
            </a:r>
          </a:p>
        </p:txBody>
      </p:sp>
    </p:spTree>
    <p:extLst>
      <p:ext uri="{BB962C8B-B14F-4D97-AF65-F5344CB8AC3E}">
        <p14:creationId xmlns:p14="http://schemas.microsoft.com/office/powerpoint/2010/main" val="277371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A21AC-E059-47CE-842A-D416947F1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81F615-1097-422F-B2C5-0765D5DD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0" y="1148557"/>
            <a:ext cx="8510637" cy="454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E2834D-3C2B-4E4B-8B4D-4E526149F621}"/>
              </a:ext>
            </a:extLst>
          </p:cNvPr>
          <p:cNvSpPr txBox="1"/>
          <p:nvPr/>
        </p:nvSpPr>
        <p:spPr>
          <a:xfrm>
            <a:off x="8613659" y="1698367"/>
            <a:ext cx="36297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four of the countries analyzed had </a:t>
            </a:r>
            <a:r>
              <a:rPr lang="en-US" sz="2800" i="1" dirty="0"/>
              <a:t>negative</a:t>
            </a:r>
            <a:r>
              <a:rPr lang="en-US" sz="2800" dirty="0"/>
              <a:t> r values, indicating that while </a:t>
            </a:r>
            <a:r>
              <a:rPr lang="en-US" sz="2800" i="1" u="sng" dirty="0"/>
              <a:t>immunization rates increased, infant mortality rates decreased.</a:t>
            </a:r>
          </a:p>
        </p:txBody>
      </p:sp>
    </p:spTree>
    <p:extLst>
      <p:ext uri="{BB962C8B-B14F-4D97-AF65-F5344CB8AC3E}">
        <p14:creationId xmlns:p14="http://schemas.microsoft.com/office/powerpoint/2010/main" val="1225296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63FB41-D940-495E-9A92-24B1656E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593276"/>
            <a:ext cx="6021476" cy="3153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C13EC9-53A8-45B1-A577-E744C4D1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6" y="3746810"/>
            <a:ext cx="6021476" cy="312378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04F1FAE-A4AA-41EC-82AA-ACE878931169}"/>
              </a:ext>
            </a:extLst>
          </p:cNvPr>
          <p:cNvSpPr txBox="1">
            <a:spLocks/>
          </p:cNvSpPr>
          <p:nvPr/>
        </p:nvSpPr>
        <p:spPr>
          <a:xfrm>
            <a:off x="2271878" y="74341"/>
            <a:ext cx="7789127" cy="5780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gnp</a:t>
            </a:r>
            <a:r>
              <a:rPr lang="en-US" dirty="0"/>
              <a:t> and Immunization rate correlation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E4A59-2078-44D0-A7D5-6A8D6FABF58E}"/>
              </a:ext>
            </a:extLst>
          </p:cNvPr>
          <p:cNvSpPr txBox="1"/>
          <p:nvPr/>
        </p:nvSpPr>
        <p:spPr>
          <a:xfrm>
            <a:off x="6715639" y="831215"/>
            <a:ext cx="53778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four of the countries analyzed had </a:t>
            </a:r>
            <a:r>
              <a:rPr lang="en-US" sz="2800" i="1" dirty="0"/>
              <a:t>positive</a:t>
            </a:r>
            <a:r>
              <a:rPr lang="en-US" sz="2800" dirty="0"/>
              <a:t> r values, indicating that while </a:t>
            </a:r>
            <a:r>
              <a:rPr lang="en-US" sz="2800" i="1" u="sng" dirty="0"/>
              <a:t>GNP rates increased, immunization rates also increased.</a:t>
            </a:r>
          </a:p>
        </p:txBody>
      </p:sp>
    </p:spTree>
    <p:extLst>
      <p:ext uri="{BB962C8B-B14F-4D97-AF65-F5344CB8AC3E}">
        <p14:creationId xmlns:p14="http://schemas.microsoft.com/office/powerpoint/2010/main" val="1125251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Makes sense – right?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7848F3-D51A-4081-894E-B5726435E50A}"/>
              </a:ext>
            </a:extLst>
          </p:cNvPr>
          <p:cNvSpPr txBox="1">
            <a:spLocks/>
          </p:cNvSpPr>
          <p:nvPr/>
        </p:nvSpPr>
        <p:spPr>
          <a:xfrm>
            <a:off x="1828800" y="1399478"/>
            <a:ext cx="8534400" cy="29408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↑ Immunization rates</a:t>
            </a:r>
          </a:p>
          <a:p>
            <a:pPr algn="ctr"/>
            <a:r>
              <a:rPr lang="en-US" dirty="0"/>
              <a:t>↓ Infant mortality rates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↑ economic robustness (GNP)</a:t>
            </a:r>
          </a:p>
          <a:p>
            <a:pPr algn="ctr"/>
            <a:r>
              <a:rPr lang="en-US" dirty="0"/>
              <a:t>↑ Immunization rates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5FC94-26FC-4BB0-AFDC-0CE18FC524D4}"/>
              </a:ext>
            </a:extLst>
          </p:cNvPr>
          <p:cNvSpPr txBox="1"/>
          <p:nvPr/>
        </p:nvSpPr>
        <p:spPr>
          <a:xfrm>
            <a:off x="930198" y="4878658"/>
            <a:ext cx="10331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**BUT further analysis required to firmly establish causes and factors**</a:t>
            </a:r>
          </a:p>
        </p:txBody>
      </p:sp>
    </p:spTree>
    <p:extLst>
      <p:ext uri="{BB962C8B-B14F-4D97-AF65-F5344CB8AC3E}">
        <p14:creationId xmlns:p14="http://schemas.microsoft.com/office/powerpoint/2010/main" val="4271248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C18DC-B480-4CBB-B736-86B05CFD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446" y="272171"/>
            <a:ext cx="3246593" cy="1507067"/>
          </a:xfrm>
        </p:spPr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r>
              <a:rPr lang="en-US" dirty="0"/>
              <a:t>Comments?</a:t>
            </a:r>
          </a:p>
        </p:txBody>
      </p:sp>
      <p:pic>
        <p:nvPicPr>
          <p:cNvPr id="2050" name="Picture 2" descr="https://www.smchealth.org/sites/main/files/imagecache/thumbnail/main-images/vaccine_istock_000015676356small.jpg?1578406232">
            <a:extLst>
              <a:ext uri="{FF2B5EF4-FFF2-40B4-BE49-F238E27FC236}">
                <a16:creationId xmlns:a16="http://schemas.microsoft.com/office/drawing/2014/main" id="{52204462-9018-4872-8F91-23DBC292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893" y="1923038"/>
            <a:ext cx="6082990" cy="404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38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6FCB1-BBB0-4483-95D0-3F17F78E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89810"/>
            <a:ext cx="8534400" cy="1068898"/>
          </a:xfrm>
        </p:spPr>
        <p:txBody>
          <a:bodyPr/>
          <a:lstStyle/>
          <a:p>
            <a:pPr algn="ctr"/>
            <a:r>
              <a:rPr lang="en-US" dirty="0"/>
              <a:t>The data hunt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E0624-99FA-44F6-861B-A7B585CE3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9" y="1158708"/>
            <a:ext cx="7602384" cy="53687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5B3EF-6E7C-4A23-949B-F8BCC1C84B33}"/>
              </a:ext>
            </a:extLst>
          </p:cNvPr>
          <p:cNvSpPr txBox="1"/>
          <p:nvPr/>
        </p:nvSpPr>
        <p:spPr>
          <a:xfrm>
            <a:off x="8431162" y="2054942"/>
            <a:ext cx="36281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Sourced from the World Bank</a:t>
            </a:r>
          </a:p>
          <a:p>
            <a:endParaRPr lang="en-US" dirty="0"/>
          </a:p>
          <a:p>
            <a:r>
              <a:rPr lang="en-US" dirty="0"/>
              <a:t>∙ Over 300 various health 	indicators</a:t>
            </a:r>
          </a:p>
          <a:p>
            <a:endParaRPr lang="en-US" dirty="0"/>
          </a:p>
          <a:p>
            <a:r>
              <a:rPr lang="en-US" dirty="0"/>
              <a:t>∙ Data </a:t>
            </a:r>
            <a:r>
              <a:rPr lang="en-US"/>
              <a:t>of 263 </a:t>
            </a:r>
            <a:r>
              <a:rPr lang="en-US" dirty="0"/>
              <a:t>countries</a:t>
            </a:r>
          </a:p>
          <a:p>
            <a:endParaRPr lang="en-US" dirty="0"/>
          </a:p>
          <a:p>
            <a:r>
              <a:rPr lang="en-US" dirty="0"/>
              <a:t>∙ Historical data beginning 	from 1960 </a:t>
            </a:r>
          </a:p>
          <a:p>
            <a:r>
              <a:rPr lang="en-US" dirty="0"/>
              <a:t>	</a:t>
            </a:r>
            <a:r>
              <a:rPr lang="en-US" i="1" dirty="0"/>
              <a:t>(availability varied)</a:t>
            </a:r>
          </a:p>
        </p:txBody>
      </p:sp>
    </p:spTree>
    <p:extLst>
      <p:ext uri="{BB962C8B-B14F-4D97-AF65-F5344CB8AC3E}">
        <p14:creationId xmlns:p14="http://schemas.microsoft.com/office/powerpoint/2010/main" val="175787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A925A-423F-4663-8B8C-5F732C67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58" y="0"/>
            <a:ext cx="7534237" cy="1507067"/>
          </a:xfrm>
        </p:spPr>
        <p:txBody>
          <a:bodyPr/>
          <a:lstStyle/>
          <a:p>
            <a:pPr algn="ctr"/>
            <a:r>
              <a:rPr lang="en-US" dirty="0"/>
              <a:t>Search for a </a:t>
            </a:r>
            <a:r>
              <a:rPr lang="en-US" strike="sngStrike" dirty="0"/>
              <a:t>cure</a:t>
            </a:r>
            <a:r>
              <a:rPr lang="en-US" dirty="0"/>
              <a:t>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72D7-7A99-474F-817F-DFB758079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86" y="748655"/>
            <a:ext cx="7439451" cy="5274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Measles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b="1" dirty="0"/>
              <a:t>∙ Even though a safe and cost-effective vaccine is 	available, in 2018, there were more than 140,000 	measles deaths globally. </a:t>
            </a:r>
            <a:r>
              <a:rPr lang="en-US" b="1" i="1" dirty="0"/>
              <a:t>(WHO)¹</a:t>
            </a:r>
            <a:br>
              <a:rPr lang="en-US" b="1" i="1" dirty="0"/>
            </a:br>
            <a:r>
              <a:rPr lang="en-US" b="1" i="1" dirty="0"/>
              <a:t>	</a:t>
            </a:r>
          </a:p>
          <a:p>
            <a:pPr marL="0" indent="0">
              <a:buNone/>
            </a:pPr>
            <a:r>
              <a:rPr lang="en-US" b="1" dirty="0"/>
              <a:t>∙ Most worldwide deaths occur to children under the age 	of five. </a:t>
            </a:r>
            <a:r>
              <a:rPr lang="en-US" b="1" i="1" dirty="0"/>
              <a:t>(WHO)¹</a:t>
            </a:r>
          </a:p>
          <a:p>
            <a:pPr marL="0" indent="0">
              <a:buNone/>
            </a:pPr>
            <a:r>
              <a:rPr lang="en-US" sz="4000" b="1" i="1" dirty="0"/>
              <a:t>	</a:t>
            </a:r>
            <a:endParaRPr lang="en-US" sz="4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45F3C-B967-4857-A055-9BAFDBA0997D}"/>
              </a:ext>
            </a:extLst>
          </p:cNvPr>
          <p:cNvSpPr txBox="1"/>
          <p:nvPr/>
        </p:nvSpPr>
        <p:spPr>
          <a:xfrm>
            <a:off x="702527" y="6205654"/>
            <a:ext cx="830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¹https://www.who.int/news-room/fact-sheets/detail/measles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F1829-4BCB-4D21-8948-9CBA06619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01" y="1452446"/>
            <a:ext cx="3455219" cy="28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4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910" y="161692"/>
            <a:ext cx="6692319" cy="1071135"/>
          </a:xfrm>
        </p:spPr>
        <p:txBody>
          <a:bodyPr/>
          <a:lstStyle/>
          <a:p>
            <a:r>
              <a:rPr lang="en-US" dirty="0"/>
              <a:t>Questions to investigate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143A4-84C1-4FCF-B233-280CBAF6F299}"/>
              </a:ext>
            </a:extLst>
          </p:cNvPr>
          <p:cNvSpPr txBox="1"/>
          <p:nvPr/>
        </p:nvSpPr>
        <p:spPr>
          <a:xfrm>
            <a:off x="551985" y="1371600"/>
            <a:ext cx="104319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Is there a relationship between measles vaccination rates and infant mortality trends in the last decade?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Also, do economic trends (measured by Gross National Product (GNP)) coincide with measles vaccination rates in the last decade?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Countries to analyze: USA, China, Germany, and Brazil.</a:t>
            </a:r>
          </a:p>
        </p:txBody>
      </p:sp>
    </p:spTree>
    <p:extLst>
      <p:ext uri="{BB962C8B-B14F-4D97-AF65-F5344CB8AC3E}">
        <p14:creationId xmlns:p14="http://schemas.microsoft.com/office/powerpoint/2010/main" val="319303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89210"/>
            <a:ext cx="8534400" cy="1277433"/>
          </a:xfrm>
        </p:spPr>
        <p:txBody>
          <a:bodyPr/>
          <a:lstStyle/>
          <a:p>
            <a:pPr algn="ctr"/>
            <a:r>
              <a:rPr lang="en-US" dirty="0"/>
              <a:t>Initial 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F3140A-E4C1-4F7F-94DE-D626B63DE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5" y="986883"/>
            <a:ext cx="11981945" cy="5866736"/>
          </a:xfrm>
        </p:spPr>
      </p:pic>
    </p:spTree>
    <p:extLst>
      <p:ext uri="{BB962C8B-B14F-4D97-AF65-F5344CB8AC3E}">
        <p14:creationId xmlns:p14="http://schemas.microsoft.com/office/powerpoint/2010/main" val="547014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5DF15F-88F4-4BC3-9AD5-9D888BF3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9" y="825189"/>
            <a:ext cx="10852982" cy="5967276"/>
          </a:xfrm>
        </p:spPr>
      </p:pic>
    </p:spTree>
    <p:extLst>
      <p:ext uri="{BB962C8B-B14F-4D97-AF65-F5344CB8AC3E}">
        <p14:creationId xmlns:p14="http://schemas.microsoft.com/office/powerpoint/2010/main" val="217417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D65B3-6DAB-4706-8F02-785B9EB6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2678E-13F2-422C-A79A-35C3AB29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67"/>
            <a:ext cx="12192000" cy="399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4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D65B3-6DAB-4706-8F02-785B9EB6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2678E-13F2-422C-A79A-35C3AB29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67"/>
            <a:ext cx="12192000" cy="3991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6CA77E-E70D-46C6-B39B-66ABDF44F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755"/>
            <a:ext cx="12192000" cy="456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860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549</TotalTime>
  <Words>330</Words>
  <Application>Microsoft Office PowerPoint</Application>
  <PresentationFormat>Widescreen</PresentationFormat>
  <Paragraphs>69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Slice</vt:lpstr>
      <vt:lpstr>To vax or not? A survey of global health indicators</vt:lpstr>
      <vt:lpstr>The current debate</vt:lpstr>
      <vt:lpstr>The data hunt</vt:lpstr>
      <vt:lpstr>Search for a cure disease</vt:lpstr>
      <vt:lpstr>Questions to investigate</vt:lpstr>
      <vt:lpstr>Initial Data cleaning</vt:lpstr>
      <vt:lpstr>Initial Data cleaning (USA)</vt:lpstr>
      <vt:lpstr>Initial Data cleaning (USA)</vt:lpstr>
      <vt:lpstr>Initial Data cleaning (USA)</vt:lpstr>
      <vt:lpstr>Initial Data cleaning (USA)</vt:lpstr>
      <vt:lpstr>Initial Data cleaning (USA)</vt:lpstr>
      <vt:lpstr>Initial Data cleaning (USA)</vt:lpstr>
      <vt:lpstr>Initial Data cleaning (USA)</vt:lpstr>
      <vt:lpstr>Data analysis</vt:lpstr>
      <vt:lpstr>Data Analysis Immunization rates vs infant mortality</vt:lpstr>
      <vt:lpstr>Data analysis GNP and immunization rates</vt:lpstr>
      <vt:lpstr>Immunization and infant mortality correlation</vt:lpstr>
      <vt:lpstr>gnp and Immunization rate correlation</vt:lpstr>
      <vt:lpstr>gnp and Immunization rate correlation</vt:lpstr>
      <vt:lpstr>Conclusions</vt:lpstr>
      <vt:lpstr>Conclusions</vt:lpstr>
      <vt:lpstr>PowerPoint Presentation</vt:lpstr>
      <vt:lpstr>Makes sense – right?</vt:lpstr>
      <vt:lpstr>Questions?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vax or not? A survey of global health indicators</dc:title>
  <dc:creator>Shuja</dc:creator>
  <cp:lastModifiedBy>Shuja</cp:lastModifiedBy>
  <cp:revision>46</cp:revision>
  <dcterms:created xsi:type="dcterms:W3CDTF">2020-01-11T06:46:17Z</dcterms:created>
  <dcterms:modified xsi:type="dcterms:W3CDTF">2020-01-11T19:22:34Z</dcterms:modified>
</cp:coreProperties>
</file>